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1AEC-B8FE-42F0-A484-3A977B1705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B415B-75CE-4B95-8CD0-A8E0767CE35C}">
      <dgm:prSet/>
      <dgm:spPr/>
      <dgm:t>
        <a:bodyPr/>
        <a:lstStyle/>
        <a:p>
          <a:r>
            <a:rPr lang="nl-NL"/>
            <a:t>Wat kan je ermee in de praktijk?</a:t>
          </a:r>
          <a:endParaRPr lang="en-US"/>
        </a:p>
      </dgm:t>
    </dgm:pt>
    <dgm:pt modelId="{97D67033-BC4D-4BB7-B0BA-01071B5DF20E}" type="parTrans" cxnId="{DEF7C38D-DDC6-4D49-AA6B-077AB4B1D333}">
      <dgm:prSet/>
      <dgm:spPr/>
      <dgm:t>
        <a:bodyPr/>
        <a:lstStyle/>
        <a:p>
          <a:endParaRPr lang="en-US"/>
        </a:p>
      </dgm:t>
    </dgm:pt>
    <dgm:pt modelId="{942D5DA3-9E76-4D00-89E0-E7ACC0CFD799}" type="sibTrans" cxnId="{DEF7C38D-DDC6-4D49-AA6B-077AB4B1D333}">
      <dgm:prSet/>
      <dgm:spPr/>
      <dgm:t>
        <a:bodyPr/>
        <a:lstStyle/>
        <a:p>
          <a:endParaRPr lang="en-US"/>
        </a:p>
      </dgm:t>
    </dgm:pt>
    <dgm:pt modelId="{9F848BAF-37F1-4F5C-8791-37826617F4FF}">
      <dgm:prSet/>
      <dgm:spPr/>
      <dgm:t>
        <a:bodyPr/>
        <a:lstStyle/>
        <a:p>
          <a:r>
            <a:rPr lang="nl-NL" dirty="0"/>
            <a:t>Je krijgt een kaartje van je docent. Hierop staat jouw rol als ouder of als </a:t>
          </a:r>
          <a:r>
            <a:rPr lang="nl-NL" dirty="0" err="1"/>
            <a:t>pw’er</a:t>
          </a:r>
          <a:r>
            <a:rPr lang="nl-NL" dirty="0"/>
            <a:t>. </a:t>
          </a:r>
          <a:endParaRPr lang="en-US" dirty="0"/>
        </a:p>
      </dgm:t>
    </dgm:pt>
    <dgm:pt modelId="{EE070FDD-7EB6-4BC5-BA0A-568DDD40A7B2}" type="parTrans" cxnId="{649F3CDE-6653-4716-8C68-05516414C49E}">
      <dgm:prSet/>
      <dgm:spPr/>
      <dgm:t>
        <a:bodyPr/>
        <a:lstStyle/>
        <a:p>
          <a:endParaRPr lang="en-US"/>
        </a:p>
      </dgm:t>
    </dgm:pt>
    <dgm:pt modelId="{941E695A-C94B-4617-B8FD-A50A78CBD013}" type="sibTrans" cxnId="{649F3CDE-6653-4716-8C68-05516414C49E}">
      <dgm:prSet/>
      <dgm:spPr/>
      <dgm:t>
        <a:bodyPr/>
        <a:lstStyle/>
        <a:p>
          <a:endParaRPr lang="en-US"/>
        </a:p>
      </dgm:t>
    </dgm:pt>
    <dgm:pt modelId="{5F767958-E0AC-492F-B3B8-F401A6009DCC}">
      <dgm:prSet/>
      <dgm:spPr/>
      <dgm:t>
        <a:bodyPr/>
        <a:lstStyle/>
        <a:p>
          <a:r>
            <a:rPr lang="nl-NL" dirty="0"/>
            <a:t>Lees het kaartje goed door en leef je in</a:t>
          </a:r>
          <a:endParaRPr lang="en-US" dirty="0"/>
        </a:p>
      </dgm:t>
    </dgm:pt>
    <dgm:pt modelId="{A2AF069F-390E-4162-9131-4F22F29EF8D5}" type="parTrans" cxnId="{FEADE3B0-5489-4E13-8F9B-C610EDB033DD}">
      <dgm:prSet/>
      <dgm:spPr/>
      <dgm:t>
        <a:bodyPr/>
        <a:lstStyle/>
        <a:p>
          <a:endParaRPr lang="en-US"/>
        </a:p>
      </dgm:t>
    </dgm:pt>
    <dgm:pt modelId="{F30267C8-93A3-4AEE-AD53-9D983CD3113D}" type="sibTrans" cxnId="{FEADE3B0-5489-4E13-8F9B-C610EDB033DD}">
      <dgm:prSet/>
      <dgm:spPr/>
      <dgm:t>
        <a:bodyPr/>
        <a:lstStyle/>
        <a:p>
          <a:endParaRPr lang="en-US"/>
        </a:p>
      </dgm:t>
    </dgm:pt>
    <dgm:pt modelId="{8754C4DD-9B93-416C-BF5E-C0742DECAA37}">
      <dgm:prSet/>
      <dgm:spPr/>
      <dgm:t>
        <a:bodyPr/>
        <a:lstStyle/>
        <a:p>
          <a:r>
            <a:rPr lang="nl-NL"/>
            <a:t>Speel het rollenspel </a:t>
          </a:r>
          <a:endParaRPr lang="en-US"/>
        </a:p>
      </dgm:t>
    </dgm:pt>
    <dgm:pt modelId="{0FF2B36A-F6F8-425F-8E76-F602DE513665}" type="parTrans" cxnId="{594CDCCF-E477-4EFC-BB74-B8386497888E}">
      <dgm:prSet/>
      <dgm:spPr/>
      <dgm:t>
        <a:bodyPr/>
        <a:lstStyle/>
        <a:p>
          <a:endParaRPr lang="en-US"/>
        </a:p>
      </dgm:t>
    </dgm:pt>
    <dgm:pt modelId="{3E5C9D7A-E39E-4C51-9C6F-D64771077D52}" type="sibTrans" cxnId="{594CDCCF-E477-4EFC-BB74-B8386497888E}">
      <dgm:prSet/>
      <dgm:spPr/>
      <dgm:t>
        <a:bodyPr/>
        <a:lstStyle/>
        <a:p>
          <a:endParaRPr lang="en-US"/>
        </a:p>
      </dgm:t>
    </dgm:pt>
    <dgm:pt modelId="{B6A7FA2C-D3C8-46AA-80C8-F9A5F8F60AC7}">
      <dgm:prSet/>
      <dgm:spPr/>
      <dgm:t>
        <a:bodyPr/>
        <a:lstStyle/>
        <a:p>
          <a:r>
            <a:rPr lang="nl-NL"/>
            <a:t>Welke goede vragen en opmerkingen onthoud jij om goed om te gaan met verschillende ouders?</a:t>
          </a:r>
          <a:endParaRPr lang="en-US"/>
        </a:p>
      </dgm:t>
    </dgm:pt>
    <dgm:pt modelId="{92A0F20E-F821-4961-AFFC-971FF00520F9}" type="parTrans" cxnId="{FB94499A-93F7-41A0-9001-849CCA6C0F36}">
      <dgm:prSet/>
      <dgm:spPr/>
      <dgm:t>
        <a:bodyPr/>
        <a:lstStyle/>
        <a:p>
          <a:endParaRPr lang="en-US"/>
        </a:p>
      </dgm:t>
    </dgm:pt>
    <dgm:pt modelId="{9D21A7E8-743F-4220-9069-017863BEEABC}" type="sibTrans" cxnId="{FB94499A-93F7-41A0-9001-849CCA6C0F36}">
      <dgm:prSet/>
      <dgm:spPr/>
      <dgm:t>
        <a:bodyPr/>
        <a:lstStyle/>
        <a:p>
          <a:endParaRPr lang="en-US"/>
        </a:p>
      </dgm:t>
    </dgm:pt>
    <dgm:pt modelId="{99BAED69-A7BA-4C43-8F4C-0CA92AC2CE27}" type="pres">
      <dgm:prSet presAssocID="{6D661AEC-B8FE-42F0-A484-3A977B1705F0}" presName="linear" presStyleCnt="0">
        <dgm:presLayoutVars>
          <dgm:animLvl val="lvl"/>
          <dgm:resizeHandles val="exact"/>
        </dgm:presLayoutVars>
      </dgm:prSet>
      <dgm:spPr/>
    </dgm:pt>
    <dgm:pt modelId="{8E04AB7B-1030-4F35-B6F1-7214AC3CCE88}" type="pres">
      <dgm:prSet presAssocID="{76FB415B-75CE-4B95-8CD0-A8E0767CE3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CD2383-D321-4103-B99D-11E0B311B626}" type="pres">
      <dgm:prSet presAssocID="{76FB415B-75CE-4B95-8CD0-A8E0767CE35C}" presName="childText" presStyleLbl="revTx" presStyleIdx="0" presStyleCnt="2">
        <dgm:presLayoutVars>
          <dgm:bulletEnabled val="1"/>
        </dgm:presLayoutVars>
      </dgm:prSet>
      <dgm:spPr/>
    </dgm:pt>
    <dgm:pt modelId="{3A58D37E-1BA5-4A11-82CA-FE5495893907}" type="pres">
      <dgm:prSet presAssocID="{5F767958-E0AC-492F-B3B8-F401A6009D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8B5198-669D-47B4-875E-1610C4CA52EE}" type="pres">
      <dgm:prSet presAssocID="{5F767958-E0AC-492F-B3B8-F401A6009D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4642E07-78F6-496F-BB34-EB7D78D64FA7}" type="presOf" srcId="{76FB415B-75CE-4B95-8CD0-A8E0767CE35C}" destId="{8E04AB7B-1030-4F35-B6F1-7214AC3CCE88}" srcOrd="0" destOrd="0" presId="urn:microsoft.com/office/officeart/2005/8/layout/vList2"/>
    <dgm:cxn modelId="{0F03301E-BF59-4648-8820-FD185D9C068F}" type="presOf" srcId="{8754C4DD-9B93-416C-BF5E-C0742DECAA37}" destId="{268B5198-669D-47B4-875E-1610C4CA52EE}" srcOrd="0" destOrd="0" presId="urn:microsoft.com/office/officeart/2005/8/layout/vList2"/>
    <dgm:cxn modelId="{DB28BA34-FDF2-486D-BBA9-8A475D623AB1}" type="presOf" srcId="{B6A7FA2C-D3C8-46AA-80C8-F9A5F8F60AC7}" destId="{268B5198-669D-47B4-875E-1610C4CA52EE}" srcOrd="0" destOrd="1" presId="urn:microsoft.com/office/officeart/2005/8/layout/vList2"/>
    <dgm:cxn modelId="{2B4CFE36-2C52-4C76-8744-2E66B528BC38}" type="presOf" srcId="{6D661AEC-B8FE-42F0-A484-3A977B1705F0}" destId="{99BAED69-A7BA-4C43-8F4C-0CA92AC2CE27}" srcOrd="0" destOrd="0" presId="urn:microsoft.com/office/officeart/2005/8/layout/vList2"/>
    <dgm:cxn modelId="{DEF7C38D-DDC6-4D49-AA6B-077AB4B1D333}" srcId="{6D661AEC-B8FE-42F0-A484-3A977B1705F0}" destId="{76FB415B-75CE-4B95-8CD0-A8E0767CE35C}" srcOrd="0" destOrd="0" parTransId="{97D67033-BC4D-4BB7-B0BA-01071B5DF20E}" sibTransId="{942D5DA3-9E76-4D00-89E0-E7ACC0CFD799}"/>
    <dgm:cxn modelId="{958D5E91-1425-4E00-8190-FE4198C4D180}" type="presOf" srcId="{9F848BAF-37F1-4F5C-8791-37826617F4FF}" destId="{65CD2383-D321-4103-B99D-11E0B311B626}" srcOrd="0" destOrd="0" presId="urn:microsoft.com/office/officeart/2005/8/layout/vList2"/>
    <dgm:cxn modelId="{FB94499A-93F7-41A0-9001-849CCA6C0F36}" srcId="{5F767958-E0AC-492F-B3B8-F401A6009DCC}" destId="{B6A7FA2C-D3C8-46AA-80C8-F9A5F8F60AC7}" srcOrd="1" destOrd="0" parTransId="{92A0F20E-F821-4961-AFFC-971FF00520F9}" sibTransId="{9D21A7E8-743F-4220-9069-017863BEEABC}"/>
    <dgm:cxn modelId="{FEADE3B0-5489-4E13-8F9B-C610EDB033DD}" srcId="{6D661AEC-B8FE-42F0-A484-3A977B1705F0}" destId="{5F767958-E0AC-492F-B3B8-F401A6009DCC}" srcOrd="1" destOrd="0" parTransId="{A2AF069F-390E-4162-9131-4F22F29EF8D5}" sibTransId="{F30267C8-93A3-4AEE-AD53-9D983CD3113D}"/>
    <dgm:cxn modelId="{594CDCCF-E477-4EFC-BB74-B8386497888E}" srcId="{5F767958-E0AC-492F-B3B8-F401A6009DCC}" destId="{8754C4DD-9B93-416C-BF5E-C0742DECAA37}" srcOrd="0" destOrd="0" parTransId="{0FF2B36A-F6F8-425F-8E76-F602DE513665}" sibTransId="{3E5C9D7A-E39E-4C51-9C6F-D64771077D52}"/>
    <dgm:cxn modelId="{C25281D3-6AC0-49D4-9283-201855A260D6}" type="presOf" srcId="{5F767958-E0AC-492F-B3B8-F401A6009DCC}" destId="{3A58D37E-1BA5-4A11-82CA-FE5495893907}" srcOrd="0" destOrd="0" presId="urn:microsoft.com/office/officeart/2005/8/layout/vList2"/>
    <dgm:cxn modelId="{649F3CDE-6653-4716-8C68-05516414C49E}" srcId="{76FB415B-75CE-4B95-8CD0-A8E0767CE35C}" destId="{9F848BAF-37F1-4F5C-8791-37826617F4FF}" srcOrd="0" destOrd="0" parTransId="{EE070FDD-7EB6-4BC5-BA0A-568DDD40A7B2}" sibTransId="{941E695A-C94B-4617-B8FD-A50A78CBD013}"/>
    <dgm:cxn modelId="{B4081183-8498-406A-9CF3-1853D745AD5B}" type="presParOf" srcId="{99BAED69-A7BA-4C43-8F4C-0CA92AC2CE27}" destId="{8E04AB7B-1030-4F35-B6F1-7214AC3CCE88}" srcOrd="0" destOrd="0" presId="urn:microsoft.com/office/officeart/2005/8/layout/vList2"/>
    <dgm:cxn modelId="{F62E8D5B-5C08-4418-B33E-38D0AF6325C5}" type="presParOf" srcId="{99BAED69-A7BA-4C43-8F4C-0CA92AC2CE27}" destId="{65CD2383-D321-4103-B99D-11E0B311B626}" srcOrd="1" destOrd="0" presId="urn:microsoft.com/office/officeart/2005/8/layout/vList2"/>
    <dgm:cxn modelId="{60C99462-E368-4659-BDAC-B6AA445513BC}" type="presParOf" srcId="{99BAED69-A7BA-4C43-8F4C-0CA92AC2CE27}" destId="{3A58D37E-1BA5-4A11-82CA-FE5495893907}" srcOrd="2" destOrd="0" presId="urn:microsoft.com/office/officeart/2005/8/layout/vList2"/>
    <dgm:cxn modelId="{F0A55F9A-486E-4FD6-B35B-56C0C9CD6194}" type="presParOf" srcId="{99BAED69-A7BA-4C43-8F4C-0CA92AC2CE27}" destId="{268B5198-669D-47B4-875E-1610C4CA52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4AB7B-1030-4F35-B6F1-7214AC3CCE88}">
      <dsp:nvSpPr>
        <dsp:cNvPr id="0" name=""/>
        <dsp:cNvSpPr/>
      </dsp:nvSpPr>
      <dsp:spPr>
        <a:xfrm>
          <a:off x="0" y="135705"/>
          <a:ext cx="839152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Wat kan je ermee in de praktijk?</a:t>
          </a:r>
          <a:endParaRPr lang="en-US" sz="2400" kern="1200"/>
        </a:p>
      </dsp:txBody>
      <dsp:txXfrm>
        <a:off x="28100" y="163805"/>
        <a:ext cx="8335325" cy="519439"/>
      </dsp:txXfrm>
    </dsp:sp>
    <dsp:sp modelId="{65CD2383-D321-4103-B99D-11E0B311B626}">
      <dsp:nvSpPr>
        <dsp:cNvPr id="0" name=""/>
        <dsp:cNvSpPr/>
      </dsp:nvSpPr>
      <dsp:spPr>
        <a:xfrm>
          <a:off x="0" y="711345"/>
          <a:ext cx="8391525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 dirty="0"/>
            <a:t>Je krijgt een kaartje van je docent. Hierop staat jouw rol als ouder of als </a:t>
          </a:r>
          <a:r>
            <a:rPr lang="nl-NL" sz="1900" kern="1200" dirty="0" err="1"/>
            <a:t>pw’er</a:t>
          </a:r>
          <a:r>
            <a:rPr lang="nl-NL" sz="1900" kern="1200" dirty="0"/>
            <a:t>. </a:t>
          </a:r>
          <a:endParaRPr lang="en-US" sz="1900" kern="1200" dirty="0"/>
        </a:p>
      </dsp:txBody>
      <dsp:txXfrm>
        <a:off x="0" y="711345"/>
        <a:ext cx="8391525" cy="397440"/>
      </dsp:txXfrm>
    </dsp:sp>
    <dsp:sp modelId="{3A58D37E-1BA5-4A11-82CA-FE5495893907}">
      <dsp:nvSpPr>
        <dsp:cNvPr id="0" name=""/>
        <dsp:cNvSpPr/>
      </dsp:nvSpPr>
      <dsp:spPr>
        <a:xfrm>
          <a:off x="0" y="1108785"/>
          <a:ext cx="839152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Lees het kaartje goed door en leef je in</a:t>
          </a:r>
          <a:endParaRPr lang="en-US" sz="2400" kern="1200" dirty="0"/>
        </a:p>
      </dsp:txBody>
      <dsp:txXfrm>
        <a:off x="28100" y="1136885"/>
        <a:ext cx="8335325" cy="519439"/>
      </dsp:txXfrm>
    </dsp:sp>
    <dsp:sp modelId="{268B5198-669D-47B4-875E-1610C4CA52EE}">
      <dsp:nvSpPr>
        <dsp:cNvPr id="0" name=""/>
        <dsp:cNvSpPr/>
      </dsp:nvSpPr>
      <dsp:spPr>
        <a:xfrm>
          <a:off x="0" y="1684425"/>
          <a:ext cx="8391525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43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/>
            <a:t>Speel het rollenspel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/>
            <a:t>Welke goede vragen en opmerkingen onthoud jij om goed om te gaan met verschillende ouders?</a:t>
          </a:r>
          <a:endParaRPr lang="en-US" sz="1900" kern="1200"/>
        </a:p>
      </dsp:txBody>
      <dsp:txXfrm>
        <a:off x="0" y="1684425"/>
        <a:ext cx="8391525" cy="91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7146E-8CFA-43A6-9D92-B72AD056D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971238-A93B-4188-B909-B69148B19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79025C-A133-476B-9D00-679CDAC3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E72DDC-85A5-4D43-8A5D-A8F6C95A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894C4-B852-484C-9C4B-D05000A8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4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01DFF-261E-44D1-883B-62D21172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F81FD6-5C36-4D71-848A-0C92B2C51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E0A84F-3E4A-4CC3-A843-2DF92107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821E4-541E-4410-B039-B81BD35A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993871-53C1-411D-B12F-020EC825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52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F7312EC-7E3D-4A6C-9AF4-5773482C0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C341CF-729C-46F9-92B1-0E56EDC9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28E41-6BB4-4F87-9608-0FF6A036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FE6199-62E6-4F0E-AE58-10281E6B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A0C387-9077-49DD-BD18-D66979C2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52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61D60-A6D0-45B4-A0B1-F2891012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7860E-4673-4053-9EC3-D8839047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7AA33E-BFD7-4FBD-8615-ED4C49C3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A429D-E7BC-4077-A6DA-F471C918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26F94-4405-448B-A084-B164BC4F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21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895F3-2B1D-4CBD-8F07-AE302661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02634B-0858-45C7-9249-EA110AB81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4EF991-997B-42FD-8C88-F228EA08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B1A872-4439-4EC3-A414-22BC29F1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C8474C-BA10-4A2B-9C04-D474227E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25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92CE7-FF87-45D7-AFCB-968B99AE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B05B5E-43D4-4616-83FB-88F7DDC2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5FF52-E122-47B3-8582-F942157BE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48701B-D5B6-4B0F-80CD-2609DD60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2F79E7-AB2F-4C01-86CF-E97A9B02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87294D-8A74-4D06-9265-D19433B7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83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4C9-BBCF-4A76-BB9E-B436BCE7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9427B-3CC3-4D65-978B-D9B4FA654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920B6E-6636-41B1-999E-01BEEF81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3EAD26-0752-4680-86DC-4978B34CA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EEA39F-C4B0-442B-9B0E-F462FBA7F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D44F8C-E4F4-422B-B57E-EDCF3EB5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F406A4-BCFF-4027-83AA-39EC2AB0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4425F4-29D5-4BA6-98DB-14A243A6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5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293AD-06FA-4870-9F1E-87CC2D6B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B8742A-58E0-4579-B7C7-CF84B397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11A52F-728E-4D34-9164-8368BB0F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2B42C7-A8C4-4F7A-97AA-261DE507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97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4AE796-DDB8-4FA0-B631-2D28DB76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ADF28B-754C-4046-9D48-DF6C5B7E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2FB331-8629-4453-B0EB-CD772B05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8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380D0-F3C7-4A9A-AF7B-FEE04C4F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0CE9CA-3BA5-4A5E-B8A2-90720409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D9505C-2EE7-4C7E-AD55-A9809CB41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45AEE6-3CF4-4817-930F-D6DB770C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4827F8-55C0-4670-ABF9-59A06CFD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CE85ED-FFB7-4053-9F6B-1DCD489C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7C1F7-D521-4104-B1D0-87373BE1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BA1428-5A61-4D89-8E7A-CEC2152EC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61F34E-B95B-4EAE-B709-2264420D2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54A57D-5D17-423A-9A94-2AB9EC61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912243-BA7F-4C44-9D29-F260E6E2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535709-1ABC-4004-8292-4EBBD437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73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41DF73-6FB3-4C3D-9459-DDECD1E7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F63C39-E69E-47DC-950F-21FD1A35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441119-A768-412B-A73B-2C46FC40A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33F3-7999-4F71-9E1E-5D8A456EE87A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1D12DD-6D94-4C42-8EA7-48D8CDBF7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DB7CAB-191B-4814-BE72-7416C6A0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5908-14F4-4A13-ABAF-059CD6D1F4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2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pp.nl/programmas/deregelsvanfloor/gemist/VPWON_131408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421FED-654A-48A7-ADD5-EF87BE90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1" r="2" b="4922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23FB8-F1B3-4EF7-A9C5-0C119177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</a:rPr>
              <a:t>Les 6: Diversiteit bij ouders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D6C30D-C155-4B66-89F4-924EDAC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Module Diversiteit</a:t>
            </a:r>
          </a:p>
        </p:txBody>
      </p:sp>
    </p:spTree>
    <p:extLst>
      <p:ext uri="{BB962C8B-B14F-4D97-AF65-F5344CB8AC3E}">
        <p14:creationId xmlns:p14="http://schemas.microsoft.com/office/powerpoint/2010/main" val="62660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27DE37-7750-4D9D-B089-E2DA0B10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4" y="-8076"/>
            <a:ext cx="1952625" cy="21878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9EAB6-7F42-4FE5-BC87-E46FEBE31C3C}"/>
              </a:ext>
            </a:extLst>
          </p:cNvPr>
          <p:cNvSpPr/>
          <p:nvPr/>
        </p:nvSpPr>
        <p:spPr>
          <a:xfrm>
            <a:off x="3236837" y="544672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E37D446B-00C1-4E61-B4BC-683144A00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51416"/>
              </p:ext>
            </p:extLst>
          </p:nvPr>
        </p:nvGraphicFramePr>
        <p:xfrm>
          <a:off x="1425134" y="2025712"/>
          <a:ext cx="8128000" cy="416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734003745"/>
                    </a:ext>
                  </a:extLst>
                </a:gridCol>
                <a:gridCol w="7359650">
                  <a:extLst>
                    <a:ext uri="{9D8B030D-6E8A-4147-A177-3AD203B41FA5}">
                      <a16:colId xmlns:a16="http://schemas.microsoft.com/office/drawing/2014/main" val="72533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6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Oriëntatie op (culturele) diversiteit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3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Kennis van culturen en godsdiensten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9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Diversiteit in de groep: wat komt erbij kijken?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6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Omgaan </a:t>
                      </a:r>
                      <a:r>
                        <a:rPr lang="nl-NL" sz="2400"/>
                        <a:t>met (verschillen tussen) </a:t>
                      </a:r>
                      <a:r>
                        <a:rPr lang="nl-NL" sz="2400" dirty="0"/>
                        <a:t>jongens en meisjes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2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highlight>
                            <a:srgbClr val="FFFF00"/>
                          </a:highlight>
                        </a:rPr>
                        <a:t>Diversiteit bij ouders: waar hou je rekening mee?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34070"/>
                  </a:ext>
                </a:extLst>
              </a:tr>
              <a:tr h="589069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in de 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Afronden tijdschrift en inleveren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09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Evalueren en reflecteren op ontwikkeling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1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2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E04187-EF9C-4FE3-8A06-77CA64CC205A}"/>
              </a:ext>
            </a:extLst>
          </p:cNvPr>
          <p:cNvSpPr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Vandaag</a:t>
            </a:r>
            <a:r>
              <a:rPr lang="en-US" sz="22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Verdiep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verschillen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tussen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ouders</a:t>
            </a:r>
            <a:endParaRPr lang="en-US" sz="2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zelf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een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verschil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onderzoeken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</a:t>
            </a:r>
            <a:r>
              <a:rPr lang="en-US" sz="2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interesseert</a:t>
            </a:r>
            <a:endParaRPr lang="en-US" sz="2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67760B-3F94-46F3-9E2C-5C16E348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328" y="2372868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1BB5E5-DF2D-4776-96D9-6AC34464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8C957B7-BED9-44AD-B24C-78C9998A8EF8}"/>
              </a:ext>
            </a:extLst>
          </p:cNvPr>
          <p:cNvSpPr/>
          <p:nvPr/>
        </p:nvSpPr>
        <p:spPr>
          <a:xfrm>
            <a:off x="342623" y="1031218"/>
            <a:ext cx="4023360" cy="732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Lesopdracht</a:t>
            </a:r>
            <a:r>
              <a:rPr lang="en-US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F1977A8-15DB-49FB-B1EA-069E442F4776}"/>
              </a:ext>
            </a:extLst>
          </p:cNvPr>
          <p:cNvSpPr txBox="1"/>
          <p:nvPr/>
        </p:nvSpPr>
        <p:spPr>
          <a:xfrm>
            <a:off x="409575" y="2181225"/>
            <a:ext cx="51223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Ook ouders verschillen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situatie waarin ze verkeren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Normen en waarden: wat ze belangrijk en minder</a:t>
            </a:r>
          </a:p>
          <a:p>
            <a:r>
              <a:rPr lang="nl-NL" dirty="0"/>
              <a:t>      belangrijk vinden in de opvoeding.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Ook hier vind je diversiteit.</a:t>
            </a:r>
          </a:p>
          <a:p>
            <a:endParaRPr lang="nl-NL" dirty="0"/>
          </a:p>
          <a:p>
            <a:r>
              <a:rPr lang="nl-NL" b="1" dirty="0"/>
              <a:t>Je krijgt post-its.</a:t>
            </a:r>
          </a:p>
          <a:p>
            <a:r>
              <a:rPr lang="nl-NL" b="1" dirty="0"/>
              <a:t>Schrijf op elke post </a:t>
            </a:r>
            <a:r>
              <a:rPr lang="nl-NL" b="1" dirty="0" err="1"/>
              <a:t>it</a:t>
            </a:r>
            <a:r>
              <a:rPr lang="nl-NL" b="1" dirty="0"/>
              <a:t> 1 woord dat je het meest bij</a:t>
            </a:r>
          </a:p>
          <a:p>
            <a:r>
              <a:rPr lang="nl-NL" b="1" dirty="0"/>
              <a:t>Jouw opvoeding vindt passen.</a:t>
            </a:r>
          </a:p>
          <a:p>
            <a:endParaRPr lang="nl-NL" b="1" dirty="0"/>
          </a:p>
          <a:p>
            <a:r>
              <a:rPr lang="nl-NL" b="1" dirty="0"/>
              <a:t>Plak je post- </a:t>
            </a:r>
            <a:r>
              <a:rPr lang="nl-NL" b="1" dirty="0" err="1"/>
              <a:t>its</a:t>
            </a:r>
            <a:r>
              <a:rPr lang="nl-NL" b="1" dirty="0"/>
              <a:t> op de muur.</a:t>
            </a:r>
          </a:p>
          <a:p>
            <a:r>
              <a:rPr lang="nl-NL" b="1" dirty="0"/>
              <a:t>Welke verschillen zie je?</a:t>
            </a:r>
          </a:p>
          <a:p>
            <a:r>
              <a:rPr lang="nl-NL" b="1" dirty="0"/>
              <a:t>Welke overeenkomsten zie je?</a:t>
            </a:r>
          </a:p>
        </p:txBody>
      </p:sp>
    </p:spTree>
    <p:extLst>
      <p:ext uri="{BB962C8B-B14F-4D97-AF65-F5344CB8AC3E}">
        <p14:creationId xmlns:p14="http://schemas.microsoft.com/office/powerpoint/2010/main" val="104966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1BB5E5-DF2D-4776-96D9-6AC344645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8C957B7-BED9-44AD-B24C-78C9998A8EF8}"/>
              </a:ext>
            </a:extLst>
          </p:cNvPr>
          <p:cNvSpPr/>
          <p:nvPr/>
        </p:nvSpPr>
        <p:spPr>
          <a:xfrm>
            <a:off x="342623" y="1031218"/>
            <a:ext cx="4023360" cy="732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Lesopdracht</a:t>
            </a:r>
            <a:r>
              <a:rPr lang="en-US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F1977A8-15DB-49FB-B1EA-069E442F4776}"/>
              </a:ext>
            </a:extLst>
          </p:cNvPr>
          <p:cNvSpPr txBox="1"/>
          <p:nvPr/>
        </p:nvSpPr>
        <p:spPr>
          <a:xfrm>
            <a:off x="409575" y="2181225"/>
            <a:ext cx="77371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We gaan kijken naar een aflevering van</a:t>
            </a:r>
          </a:p>
          <a:p>
            <a:r>
              <a:rPr lang="nl-NL" b="1" dirty="0"/>
              <a:t>‘De regels van Floor’.</a:t>
            </a:r>
          </a:p>
          <a:p>
            <a:endParaRPr lang="nl-NL" b="1" dirty="0"/>
          </a:p>
          <a:p>
            <a:r>
              <a:rPr lang="nl-NL" b="1" dirty="0">
                <a:hlinkClick r:id="rId3"/>
              </a:rPr>
              <a:t>https://www.zapp.nl/programmas/deregelsvanfloor/gemist/VPWON_1314084</a:t>
            </a:r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Welke verschillen zie jij tussen deze ouders?</a:t>
            </a:r>
          </a:p>
          <a:p>
            <a:r>
              <a:rPr lang="nl-NL" b="1" dirty="0"/>
              <a:t>Wat spreekt jou het meeste aan?</a:t>
            </a:r>
          </a:p>
        </p:txBody>
      </p:sp>
    </p:spTree>
    <p:extLst>
      <p:ext uri="{BB962C8B-B14F-4D97-AF65-F5344CB8AC3E}">
        <p14:creationId xmlns:p14="http://schemas.microsoft.com/office/powerpoint/2010/main" val="115038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A2FF73E-B837-4CFF-8558-27116DA5F093}"/>
              </a:ext>
            </a:extLst>
          </p:cNvPr>
          <p:cNvSpPr/>
          <p:nvPr/>
        </p:nvSpPr>
        <p:spPr>
          <a:xfrm>
            <a:off x="990724" y="624185"/>
            <a:ext cx="10210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Lesopdracht 3: Omgaan met ouders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654825-03C4-4773-989C-A79369A5ADE5}"/>
              </a:ext>
            </a:extLst>
          </p:cNvPr>
          <p:cNvSpPr txBox="1"/>
          <p:nvPr/>
        </p:nvSpPr>
        <p:spPr>
          <a:xfrm>
            <a:off x="1133475" y="1724025"/>
            <a:ext cx="7439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Lees de tips op bladzijde 105, die gaan over hoe je kunt omgaan met ouders met</a:t>
            </a:r>
          </a:p>
          <a:p>
            <a:r>
              <a:rPr lang="nl-NL" sz="2400" dirty="0"/>
              <a:t>Een andere culturele achtergrond. </a:t>
            </a:r>
            <a:br>
              <a:rPr lang="nl-NL" sz="2400" dirty="0"/>
            </a:br>
            <a:r>
              <a:rPr lang="nl-NL" sz="2400" dirty="0"/>
              <a:t>Deze tips gelden ook voor ouders die andere normen en </a:t>
            </a:r>
          </a:p>
          <a:p>
            <a:r>
              <a:rPr lang="nl-NL" sz="2400" dirty="0"/>
              <a:t>waarden hebben dan jij!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CE811F-8753-47E9-95A3-3B444C2D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24" y="4090690"/>
            <a:ext cx="2143125" cy="2143125"/>
          </a:xfrm>
          <a:prstGeom prst="rect">
            <a:avLst/>
          </a:prstGeom>
        </p:spPr>
      </p:pic>
      <p:graphicFrame>
        <p:nvGraphicFramePr>
          <p:cNvPr id="7" name="Tekstvak 3">
            <a:extLst>
              <a:ext uri="{FF2B5EF4-FFF2-40B4-BE49-F238E27FC236}">
                <a16:creationId xmlns:a16="http://schemas.microsoft.com/office/drawing/2014/main" id="{557E9607-117A-4559-B721-B2061EEE3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107422"/>
              </p:ext>
            </p:extLst>
          </p:nvPr>
        </p:nvGraphicFramePr>
        <p:xfrm>
          <a:off x="3400425" y="3839527"/>
          <a:ext cx="8391525" cy="273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23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E9DF6BD-E6E2-456E-BEE9-397D45E9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18" y="1459428"/>
            <a:ext cx="4224894" cy="422489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A63790C-C96B-435B-BB6C-62A1E3EB57C3}"/>
              </a:ext>
            </a:extLst>
          </p:cNvPr>
          <p:cNvSpPr/>
          <p:nvPr/>
        </p:nvSpPr>
        <p:spPr>
          <a:xfrm>
            <a:off x="391925" y="698023"/>
            <a:ext cx="598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Diversiteit bij ouders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8082261-5BAF-48EA-9538-0AF825912A17}"/>
              </a:ext>
            </a:extLst>
          </p:cNvPr>
          <p:cNvSpPr txBox="1"/>
          <p:nvPr/>
        </p:nvSpPr>
        <p:spPr>
          <a:xfrm>
            <a:off x="552450" y="2105025"/>
            <a:ext cx="56606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Ook ouders en gezinnen verschillen. Niet alle kinderen </a:t>
            </a:r>
          </a:p>
          <a:p>
            <a:r>
              <a:rPr lang="nl-NL" dirty="0"/>
              <a:t>Hebben het gemakkelijk thuis. </a:t>
            </a:r>
          </a:p>
          <a:p>
            <a:endParaRPr lang="nl-NL" dirty="0"/>
          </a:p>
          <a:p>
            <a:r>
              <a:rPr lang="nl-NL" dirty="0"/>
              <a:t>Schrijf een bladzijde in je tijdschrift over verschillen tussen</a:t>
            </a:r>
          </a:p>
          <a:p>
            <a:r>
              <a:rPr lang="nl-NL" dirty="0"/>
              <a:t>gezinnen. Je kunt bijvoorbeeld denken aan: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Armoede en rijkdom in Nederland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Verschillende opvoedstijlen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Vermoedens van verwaarlozing of mishandeling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Of natuurlijk: iets wat je zelf interessant vindt!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1514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Office PowerPoint</Application>
  <PresentationFormat>Breedbeeld</PresentationFormat>
  <Paragraphs>69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Module Diversiteit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Diversiteit</dc:title>
  <dc:creator>Laura Beeftink</dc:creator>
  <cp:lastModifiedBy>Laura Beeftink</cp:lastModifiedBy>
  <cp:revision>4</cp:revision>
  <dcterms:created xsi:type="dcterms:W3CDTF">2021-11-11T12:49:12Z</dcterms:created>
  <dcterms:modified xsi:type="dcterms:W3CDTF">2021-11-22T11:02:06Z</dcterms:modified>
</cp:coreProperties>
</file>